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notesSlides/notesSlide1.xml" ContentType="application/vnd.openxmlformats-officedocument.presentationml.notesSlide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notesSlides/notesSlide2.xml" ContentType="application/vnd.openxmlformats-officedocument.presentationml.notesSlid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notesSlides/notesSlide3.xml" ContentType="application/vnd.openxmlformats-officedocument.presentationml.notesSlide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notesSlides/notesSlide4.xml" ContentType="application/vnd.openxmlformats-officedocument.presentationml.notesSlid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9" r:id="rId1"/>
    <p:sldMasterId id="2147483761" r:id="rId2"/>
  </p:sldMasterIdLst>
  <p:notesMasterIdLst>
    <p:notesMasterId r:id="rId8"/>
  </p:notesMasterIdLst>
  <p:handoutMasterIdLst>
    <p:handoutMasterId r:id="rId9"/>
  </p:handoutMasterIdLst>
  <p:sldIdLst>
    <p:sldId id="813" r:id="rId3"/>
    <p:sldId id="874" r:id="rId4"/>
    <p:sldId id="875" r:id="rId5"/>
    <p:sldId id="876" r:id="rId6"/>
    <p:sldId id="877" r:id="rId7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>
          <p15:clr>
            <a:srgbClr val="A4A3A4"/>
          </p15:clr>
        </p15:guide>
        <p15:guide id="2" pos="230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Savard" initials="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2B2B2"/>
    <a:srgbClr val="99CC00"/>
    <a:srgbClr val="00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Style moye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E9639D4-E3E2-4D34-9284-5A2195B3D0D7}" styleName="Style clair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793D81CF-94F2-401A-BA57-92F5A7B2D0C5}" styleName="Style moyen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8EC20E35-A176-4012-BC5E-935CFFF8708E}" styleName="Style moyen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56" autoAdjust="0"/>
    <p:restoredTop sz="93617" autoAdjust="0"/>
  </p:normalViewPr>
  <p:slideViewPr>
    <p:cSldViewPr>
      <p:cViewPr varScale="1">
        <p:scale>
          <a:sx n="80" d="100"/>
          <a:sy n="80" d="100"/>
        </p:scale>
        <p:origin x="1411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2" d="100"/>
          <a:sy n="52" d="100"/>
        </p:scale>
        <p:origin x="-1812" y="-108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commentAuthors" Target="commentAuthor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FB459A96-B91C-4FA7-9347-EC75B3E334BC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29550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5280" y="0"/>
            <a:ext cx="3169920" cy="480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endParaRPr lang="fr-FR"/>
          </a:p>
        </p:txBody>
      </p:sp>
      <p:sp>
        <p:nvSpPr>
          <p:cNvPr id="286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19138"/>
            <a:ext cx="4800600" cy="3600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86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1226"/>
            <a:ext cx="5364480" cy="4320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286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>
              <a:defRPr sz="1300"/>
            </a:lvl1pPr>
          </a:lstStyle>
          <a:p>
            <a:endParaRPr lang="fr-FR"/>
          </a:p>
        </p:txBody>
      </p:sp>
      <p:sp>
        <p:nvSpPr>
          <p:cNvPr id="286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5280" y="9120813"/>
            <a:ext cx="3169920" cy="480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5747" tIns="47873" rIns="95747" bIns="47873" numCol="1" anchor="b" anchorCtr="0" compatLnSpc="1">
            <a:prstTxWarp prst="textNoShape">
              <a:avLst/>
            </a:prstTxWarp>
          </a:bodyPr>
          <a:lstStyle>
            <a:lvl1pPr algn="r">
              <a:defRPr sz="1300"/>
            </a:lvl1pPr>
          </a:lstStyle>
          <a:p>
            <a:fld id="{D4F03315-2FA4-4EC1-B288-889F4DD0CAAB}" type="slidenum">
              <a:rPr lang="fr-FR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6949462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1</a:t>
            </a:fld>
            <a:endParaRPr lang="fr-FR" dirty="0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9344161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2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baseline="0" dirty="0"/>
          </a:p>
        </p:txBody>
      </p:sp>
    </p:spTree>
    <p:extLst>
      <p:ext uri="{BB962C8B-B14F-4D97-AF65-F5344CB8AC3E}">
        <p14:creationId xmlns:p14="http://schemas.microsoft.com/office/powerpoint/2010/main" val="35439946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/>
              <a:pPr/>
              <a:t>3</a:t>
            </a:fld>
            <a:endParaRPr lang="fr-FR"/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7573709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4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68066335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2E06236-C8D4-41C0-8B43-73FFB8ECC26D}" type="slidenum">
              <a:rPr lang="fr-FR">
                <a:solidFill>
                  <a:prstClr val="black"/>
                </a:solidFill>
              </a:rPr>
              <a:pPr/>
              <a:t>5</a:t>
            </a:fld>
            <a:endParaRPr lang="fr-FR">
              <a:solidFill>
                <a:prstClr val="black"/>
              </a:solidFill>
            </a:endParaRPr>
          </a:p>
        </p:txBody>
      </p:sp>
      <p:sp>
        <p:nvSpPr>
          <p:cNvPr id="128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881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966327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F34833-AF7A-47C1-BE08-2BA8E22B7BEB}" type="datetime12">
              <a:rPr lang="fr-FR" smtClean="0"/>
              <a:t>8:12 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07D09-080A-486F-8F2C-257430D63DD8}" type="datetime12">
              <a:rPr lang="fr-FR" smtClean="0"/>
              <a:t>8:12 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19A2CE-4398-46E7-AC8A-0543EA91969E}" type="datetime12">
              <a:rPr lang="fr-FR" smtClean="0"/>
              <a:t>8:12 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/>
              <a:t>Cliquez pour modifier le style des sous-titres du masque</a:t>
            </a:r>
            <a:endParaRPr kumimoji="0" lang="en-US"/>
          </a:p>
        </p:txBody>
      </p: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8CAFF0-7DB8-4C4F-ADEA-0287F3F69200}" type="datetime12">
              <a:rPr lang="fr-FR" smtClean="0">
                <a:solidFill>
                  <a:srgbClr val="DBF5F9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76490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B878FB-FABC-4AF3-BC2F-257FFC2DF53A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658338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4EC329-A91D-449E-895A-95289D0DFAE0}" type="datetime12">
              <a:rPr lang="fr-FR" smtClean="0">
                <a:solidFill>
                  <a:srgbClr val="DBF5F9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7864810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298CB5-F564-4203-9F5B-7FF4CA6058F5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405968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F9D3B4-0EEA-4C03-86F4-2763794DD924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63940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71D5B-7CC8-4ECC-BAC3-0F6AB4F43817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242172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19B1A-6A2B-463D-AF34-2EA1DA0BAC54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3421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6E5672-D540-40EA-B1C4-FA989F53A970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25586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7D1C17-AB63-4717-B99C-D1CC0F79E12C}" type="datetime12">
              <a:rPr lang="fr-FR" smtClean="0"/>
              <a:t>8:12 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9DB04-DEBA-4F5A-AE75-2C003DA010F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0" lang="en-US">
              <a:solidFill>
                <a:prstClr val="white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40DCD2-E64C-4140-AC08-153C225B016C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  <a:latin typeface="Constantia"/>
            </a:endParaRPr>
          </a:p>
        </p:txBody>
      </p:sp>
    </p:spTree>
    <p:extLst>
      <p:ext uri="{BB962C8B-B14F-4D97-AF65-F5344CB8AC3E}">
        <p14:creationId xmlns:p14="http://schemas.microsoft.com/office/powerpoint/2010/main" val="16141823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428275-BDBF-4D20-8EE1-2C1A5ECDF281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D2C02A-6188-411D-83B6-99420884AAC3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2970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3BF0C9-FACA-46F3-A054-CB5D78F36DDC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A799F0E-8BFC-4B7F-991E-DDD7DB0EE09A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4808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6DCC59F-FAE4-45D1-9205-96618E8FDF82}" type="datetime12">
              <a:rPr lang="fr-FR" smtClean="0"/>
              <a:t>8:12 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6A968C-EBCE-4711-A4F4-483E05929872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67CA84-D6DE-4E5B-A34E-6C7A7AD607B5}" type="datetime12">
              <a:rPr lang="fr-FR" smtClean="0"/>
              <a:t>8:12 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355E08-600B-47DA-843E-E0DE75C846BC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437622-9402-4FDA-9860-3805040391D0}" type="datetime12">
              <a:rPr lang="fr-FR" smtClean="0"/>
              <a:t>8:12 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492A94-6BA6-493E-9843-DD5DAE58B76F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1E7C58-CD0C-47C1-ABE4-41B62F3FE63F}" type="datetime12">
              <a:rPr lang="fr-FR" smtClean="0"/>
              <a:t>8:12 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00AF9E-3612-41DF-8193-6ED3637A5BA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C4C7E2-2AF4-415D-A246-71FAD3D194ED}" type="datetime12">
              <a:rPr lang="fr-FR" smtClean="0"/>
              <a:t>8:12 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72B794-3061-42C8-B679-CD80AD95A406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fr-FR"/>
              <a:t>Cliquez pour modifier les styles du texte du masque</a:t>
            </a:r>
          </a:p>
          <a:p>
            <a:pPr lvl="1" eaLnBrk="1" latinLnBrk="0" hangingPunct="1"/>
            <a:r>
              <a:rPr lang="fr-FR"/>
              <a:t>Deuxième niveau</a:t>
            </a:r>
          </a:p>
          <a:p>
            <a:pPr lvl="2" eaLnBrk="1" latinLnBrk="0" hangingPunct="1"/>
            <a:r>
              <a:rPr lang="fr-FR"/>
              <a:t>Troisième niveau</a:t>
            </a:r>
          </a:p>
          <a:p>
            <a:pPr lvl="3" eaLnBrk="1" latinLnBrk="0" hangingPunct="1"/>
            <a:r>
              <a:rPr lang="fr-FR"/>
              <a:t>Quatrième niveau</a:t>
            </a:r>
          </a:p>
          <a:p>
            <a:pPr lvl="4" eaLnBrk="1" latinLnBrk="0" hangingPunct="1"/>
            <a:r>
              <a:rPr lang="fr-FR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3F80FB-EFD9-40F1-9F27-D9707360C203}" type="datetime12">
              <a:rPr lang="fr-FR" smtClean="0"/>
              <a:t>8:12 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FF8FC-C7C6-44ED-B168-254C35482A00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ogner et arrondir un rectangle à un seul coin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iangle rect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226C45-3E9A-4275-8830-CB75FB942C38}" type="datetime12">
              <a:rPr lang="fr-FR" smtClean="0"/>
              <a:t>8:12 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6D77623-ABF3-40FC-BCFC-35E815F0DB91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/>
              <a:t>Cliquez sur l'icône pour ajouter une image</a:t>
            </a:r>
            <a:endParaRPr kumimoji="0" lang="en-US" dirty="0"/>
          </a:p>
        </p:txBody>
      </p:sp>
      <p:sp>
        <p:nvSpPr>
          <p:cNvPr id="10" name="Forme libre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orme libre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6B342D7-D9DD-4C76-9FBF-48B63293F30F}" type="datetime12">
              <a:rPr lang="fr-FR" smtClean="0"/>
              <a:t>8:12 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/>
              <a:pPr/>
              <a:t>‹N°›</a:t>
            </a:fld>
            <a:endParaRPr lang="fr-FR"/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  <p:sldLayoutId id="2147483760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rme libre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>
              <a:solidFill>
                <a:prstClr val="black"/>
              </a:solidFill>
              <a:latin typeface="Constantia"/>
            </a:endParaRPr>
          </a:p>
        </p:txBody>
      </p: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fr-FR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fr-FR"/>
              <a:t>Cliquez pour modifier les styles du texte du masque</a:t>
            </a:r>
          </a:p>
          <a:p>
            <a:pPr lvl="1" eaLnBrk="1" latinLnBrk="0" hangingPunct="1"/>
            <a:r>
              <a:rPr kumimoji="0" lang="fr-FR"/>
              <a:t>Deuxième niveau</a:t>
            </a:r>
          </a:p>
          <a:p>
            <a:pPr lvl="2" eaLnBrk="1" latinLnBrk="0" hangingPunct="1"/>
            <a:r>
              <a:rPr kumimoji="0" lang="fr-FR"/>
              <a:t>Troisième niveau</a:t>
            </a:r>
          </a:p>
          <a:p>
            <a:pPr lvl="3" eaLnBrk="1" latinLnBrk="0" hangingPunct="1"/>
            <a:r>
              <a:rPr kumimoji="0" lang="fr-FR"/>
              <a:t>Quatrième niveau</a:t>
            </a:r>
          </a:p>
          <a:p>
            <a:pPr lvl="4" eaLnBrk="1" latinLnBrk="0" hangingPunct="1"/>
            <a:r>
              <a:rPr kumimoji="0" lang="fr-FR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3058A92F-8D35-4FB5-9999-08437D3C6B20}" type="datetime12">
              <a:rPr lang="fr-FR" smtClean="0">
                <a:solidFill>
                  <a:srgbClr val="04617B">
                    <a:shade val="90000"/>
                  </a:srgbClr>
                </a:solidFill>
              </a:rPr>
              <a:t>8:12 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1D3AB32-615F-4643-BEB0-A8AE57DDBE8D}" type="slidenum">
              <a:rPr lang="fr-FR" smtClean="0">
                <a:solidFill>
                  <a:srgbClr val="04617B">
                    <a:shade val="90000"/>
                  </a:srgbClr>
                </a:solidFill>
              </a:rPr>
              <a:pPr/>
              <a:t>‹N°›</a:t>
            </a:fld>
            <a:endParaRPr lang="fr-FR">
              <a:solidFill>
                <a:srgbClr val="04617B">
                  <a:shade val="90000"/>
                </a:srgbClr>
              </a:solidFill>
            </a:endParaRPr>
          </a:p>
        </p:txBody>
      </p:sp>
      <p:grpSp>
        <p:nvGrpSpPr>
          <p:cNvPr id="2" name="Groupe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orme libre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solidFill>
                  <a:prstClr val="black"/>
                </a:solidFill>
              </a:endParaRPr>
            </a:p>
          </p:txBody>
        </p:sp>
        <p:sp>
          <p:nvSpPr>
            <p:cNvPr id="13" name="Forme libre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718818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2" r:id="rId1"/>
    <p:sldLayoutId id="2147483763" r:id="rId2"/>
    <p:sldLayoutId id="2147483764" r:id="rId3"/>
    <p:sldLayoutId id="2147483765" r:id="rId4"/>
    <p:sldLayoutId id="2147483766" r:id="rId5"/>
    <p:sldLayoutId id="2147483767" r:id="rId6"/>
    <p:sldLayoutId id="2147483768" r:id="rId7"/>
    <p:sldLayoutId id="2147483769" r:id="rId8"/>
    <p:sldLayoutId id="2147483770" r:id="rId9"/>
    <p:sldLayoutId id="2147483771" r:id="rId10"/>
    <p:sldLayoutId id="2147483772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.xml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9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5.xml"/><Relationship Id="rId3" Type="http://schemas.openxmlformats.org/officeDocument/2006/relationships/tags" Target="../tags/tag10.xml"/><Relationship Id="rId7" Type="http://schemas.openxmlformats.org/officeDocument/2006/relationships/tags" Target="../tags/tag14.xml"/><Relationship Id="rId2" Type="http://schemas.openxmlformats.org/officeDocument/2006/relationships/tags" Target="../tags/tag9.xml"/><Relationship Id="rId1" Type="http://schemas.openxmlformats.org/officeDocument/2006/relationships/tags" Target="../tags/tag8.xml"/><Relationship Id="rId6" Type="http://schemas.openxmlformats.org/officeDocument/2006/relationships/tags" Target="../tags/tag13.xml"/><Relationship Id="rId11" Type="http://schemas.openxmlformats.org/officeDocument/2006/relationships/notesSlide" Target="../notesSlides/notesSlide2.xml"/><Relationship Id="rId5" Type="http://schemas.openxmlformats.org/officeDocument/2006/relationships/tags" Target="../tags/tag12.xml"/><Relationship Id="rId10" Type="http://schemas.openxmlformats.org/officeDocument/2006/relationships/slideLayout" Target="../slideLayouts/slideLayout1.xml"/><Relationship Id="rId4" Type="http://schemas.openxmlformats.org/officeDocument/2006/relationships/tags" Target="../tags/tag11.xml"/><Relationship Id="rId9" Type="http://schemas.openxmlformats.org/officeDocument/2006/relationships/tags" Target="../tags/tag16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tags" Target="../tags/tag24.xml"/><Relationship Id="rId3" Type="http://schemas.openxmlformats.org/officeDocument/2006/relationships/tags" Target="../tags/tag19.xml"/><Relationship Id="rId7" Type="http://schemas.openxmlformats.org/officeDocument/2006/relationships/tags" Target="../tags/tag23.xml"/><Relationship Id="rId12" Type="http://schemas.openxmlformats.org/officeDocument/2006/relationships/notesSlide" Target="../notesSlides/notesSlide3.xml"/><Relationship Id="rId2" Type="http://schemas.openxmlformats.org/officeDocument/2006/relationships/tags" Target="../tags/tag18.xml"/><Relationship Id="rId1" Type="http://schemas.openxmlformats.org/officeDocument/2006/relationships/tags" Target="../tags/tag17.xml"/><Relationship Id="rId6" Type="http://schemas.openxmlformats.org/officeDocument/2006/relationships/tags" Target="../tags/tag22.xml"/><Relationship Id="rId11" Type="http://schemas.openxmlformats.org/officeDocument/2006/relationships/slideLayout" Target="../slideLayouts/slideLayout1.xml"/><Relationship Id="rId5" Type="http://schemas.openxmlformats.org/officeDocument/2006/relationships/tags" Target="../tags/tag21.xml"/><Relationship Id="rId10" Type="http://schemas.openxmlformats.org/officeDocument/2006/relationships/tags" Target="../tags/tag26.xml"/><Relationship Id="rId4" Type="http://schemas.openxmlformats.org/officeDocument/2006/relationships/tags" Target="../tags/tag20.xml"/><Relationship Id="rId9" Type="http://schemas.openxmlformats.org/officeDocument/2006/relationships/tags" Target="../tags/tag25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tags" Target="../tags/tag34.xml"/><Relationship Id="rId3" Type="http://schemas.openxmlformats.org/officeDocument/2006/relationships/tags" Target="../tags/tag29.xml"/><Relationship Id="rId7" Type="http://schemas.openxmlformats.org/officeDocument/2006/relationships/tags" Target="../tags/tag33.xml"/><Relationship Id="rId12" Type="http://schemas.openxmlformats.org/officeDocument/2006/relationships/notesSlide" Target="../notesSlides/notesSlide4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6" Type="http://schemas.openxmlformats.org/officeDocument/2006/relationships/tags" Target="../tags/tag32.xml"/><Relationship Id="rId11" Type="http://schemas.openxmlformats.org/officeDocument/2006/relationships/slideLayout" Target="../slideLayouts/slideLayout12.xml"/><Relationship Id="rId5" Type="http://schemas.openxmlformats.org/officeDocument/2006/relationships/tags" Target="../tags/tag31.xml"/><Relationship Id="rId10" Type="http://schemas.openxmlformats.org/officeDocument/2006/relationships/tags" Target="../tags/tag36.xml"/><Relationship Id="rId4" Type="http://schemas.openxmlformats.org/officeDocument/2006/relationships/tags" Target="../tags/tag30.xml"/><Relationship Id="rId9" Type="http://schemas.openxmlformats.org/officeDocument/2006/relationships/tags" Target="../tags/tag35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tags" Target="../tags/tag44.xml"/><Relationship Id="rId3" Type="http://schemas.openxmlformats.org/officeDocument/2006/relationships/tags" Target="../tags/tag39.xml"/><Relationship Id="rId7" Type="http://schemas.openxmlformats.org/officeDocument/2006/relationships/tags" Target="../tags/tag43.xml"/><Relationship Id="rId12" Type="http://schemas.openxmlformats.org/officeDocument/2006/relationships/notesSlide" Target="../notesSlides/notesSlide5.xml"/><Relationship Id="rId2" Type="http://schemas.openxmlformats.org/officeDocument/2006/relationships/tags" Target="../tags/tag38.xml"/><Relationship Id="rId1" Type="http://schemas.openxmlformats.org/officeDocument/2006/relationships/tags" Target="../tags/tag37.xml"/><Relationship Id="rId6" Type="http://schemas.openxmlformats.org/officeDocument/2006/relationships/tags" Target="../tags/tag42.xml"/><Relationship Id="rId11" Type="http://schemas.openxmlformats.org/officeDocument/2006/relationships/slideLayout" Target="../slideLayouts/slideLayout12.xml"/><Relationship Id="rId5" Type="http://schemas.openxmlformats.org/officeDocument/2006/relationships/tags" Target="../tags/tag41.xml"/><Relationship Id="rId10" Type="http://schemas.openxmlformats.org/officeDocument/2006/relationships/tags" Target="../tags/tag46.xml"/><Relationship Id="rId4" Type="http://schemas.openxmlformats.org/officeDocument/2006/relationships/tags" Target="../tags/tag40.xml"/><Relationship Id="rId9" Type="http://schemas.openxmlformats.org/officeDocument/2006/relationships/tags" Target="../tags/tag4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7170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642910" y="1428736"/>
            <a:ext cx="7745514" cy="1057268"/>
          </a:xfrm>
          <a:noFill/>
          <a:ln/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>
            <a:normAutofit/>
            <a:scene3d>
              <a:camera prst="orthographicFront"/>
              <a:lightRig rig="freezing" dir="t">
                <a:rot lat="0" lon="0" rev="5640000"/>
              </a:lightRig>
            </a:scene3d>
            <a:flatTx/>
          </a:bodyPr>
          <a:lstStyle/>
          <a:p>
            <a:r>
              <a:rPr lang="en-CA" sz="4000" b="0" dirty="0"/>
              <a:t>SOL 1020</a:t>
            </a:r>
            <a:endParaRPr lang="fr-FR" sz="4000" b="0" dirty="0"/>
          </a:p>
        </p:txBody>
      </p:sp>
      <p:sp>
        <p:nvSpPr>
          <p:cNvPr id="1287171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467544" y="3262878"/>
            <a:ext cx="7932184" cy="2786082"/>
          </a:xfrm>
          <a:noFill/>
          <a:ln/>
        </p:spPr>
        <p:txBody>
          <a:bodyPr>
            <a:noAutofit/>
          </a:bodyPr>
          <a:lstStyle/>
          <a:p>
            <a:pPr>
              <a:spcBef>
                <a:spcPts val="0"/>
              </a:spcBef>
            </a:pPr>
            <a:r>
              <a:rPr lang="fr-CA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Introduction à la statistique sociale</a:t>
            </a:r>
          </a:p>
          <a:p>
            <a:pPr>
              <a:spcBef>
                <a:spcPts val="0"/>
              </a:spcBef>
            </a:pPr>
            <a:endParaRPr lang="fr-CA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  <a:p>
            <a:pPr>
              <a:spcBef>
                <a:spcPts val="0"/>
              </a:spcBef>
            </a:pPr>
            <a:r>
              <a:rPr lang="fr-CA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Tahoma" panose="020B0604030504040204" pitchFamily="34" charset="0"/>
                <a:cs typeface="Arial" panose="020B0604020202020204" pitchFamily="34" charset="0"/>
              </a:rPr>
              <a:t>©</a:t>
            </a:r>
            <a:r>
              <a:rPr lang="fr-CA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 El Hadj Touré</a:t>
            </a:r>
          </a:p>
          <a:p>
            <a:pPr>
              <a:spcBef>
                <a:spcPts val="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Ph. D. Sociologie</a:t>
            </a:r>
          </a:p>
          <a:p>
            <a:pPr>
              <a:spcBef>
                <a:spcPts val="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Département de sociologie</a:t>
            </a:r>
          </a:p>
          <a:p>
            <a:pPr>
              <a:spcBef>
                <a:spcPts val="0"/>
              </a:spcBef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cs typeface="Arial" pitchFamily="34" charset="0"/>
              </a:rPr>
              <a:t>Université de Montréal</a:t>
            </a:r>
          </a:p>
          <a:p>
            <a:pPr>
              <a:spcBef>
                <a:spcPts val="0"/>
              </a:spcBef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  <a:cs typeface="Arial" pitchFamily="34" charset="0"/>
            </a:endParaRPr>
          </a:p>
        </p:txBody>
      </p:sp>
      <p:sp>
        <p:nvSpPr>
          <p:cNvPr id="11" name="Espace réservé de la date 18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fld id="{9C2F695A-64AB-44F2-B0DA-ECFA6EB96FCA}" type="datetime12">
              <a:rPr lang="fr-F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8:12 </a:t>
            </a:fld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2" name="Espace réservé du numéro de diapositive 11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1</a:t>
            </a:fld>
            <a:endParaRPr lang="fr-FR" dirty="0"/>
          </a:p>
        </p:txBody>
      </p:sp>
      <p:sp>
        <p:nvSpPr>
          <p:cNvPr id="10" name="Rectangle 9"/>
          <p:cNvSpPr/>
          <p:nvPr>
            <p:custDataLst>
              <p:tags r:id="rId5"/>
            </p:custDataLst>
          </p:nvPr>
        </p:nvSpPr>
        <p:spPr>
          <a:xfrm>
            <a:off x="0" y="0"/>
            <a:ext cx="467544" cy="6858000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cxnSp>
        <p:nvCxnSpPr>
          <p:cNvPr id="15" name="Connecteur droit 14"/>
          <p:cNvCxnSpPr/>
          <p:nvPr>
            <p:custDataLst>
              <p:tags r:id="rId6"/>
            </p:custDataLst>
          </p:nvPr>
        </p:nvCxnSpPr>
        <p:spPr>
          <a:xfrm>
            <a:off x="461892" y="2780928"/>
            <a:ext cx="8682108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6" name="Connecteur droit 15"/>
          <p:cNvCxnSpPr/>
          <p:nvPr>
            <p:custDataLst>
              <p:tags r:id="rId7"/>
            </p:custDataLst>
          </p:nvPr>
        </p:nvCxnSpPr>
        <p:spPr>
          <a:xfrm>
            <a:off x="456240" y="2841380"/>
            <a:ext cx="8682108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28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" name="Connecteur droit 5"/>
          <p:cNvCxnSpPr/>
          <p:nvPr>
            <p:custDataLst>
              <p:tags r:id="rId1"/>
            </p:custDataLst>
          </p:nvPr>
        </p:nvCxnSpPr>
        <p:spPr>
          <a:xfrm>
            <a:off x="0" y="1318864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7" name="Connecteur droit 6"/>
          <p:cNvCxnSpPr/>
          <p:nvPr>
            <p:custDataLst>
              <p:tags r:id="rId2"/>
            </p:custDataLst>
          </p:nvPr>
        </p:nvCxnSpPr>
        <p:spPr>
          <a:xfrm>
            <a:off x="0" y="1379316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17" name="Espace réservé du texte 2"/>
          <p:cNvSpPr txBox="1">
            <a:spLocks/>
          </p:cNvSpPr>
          <p:nvPr>
            <p:custDataLst>
              <p:tags r:id="rId3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5"/>
            </p:custDataLst>
          </p:nvPr>
        </p:nvSpPr>
        <p:spPr bwMode="auto">
          <a:xfrm>
            <a:off x="395536" y="1988840"/>
            <a:ext cx="8640960" cy="45365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 défi en sciences sociales!</a:t>
            </a:r>
          </a:p>
          <a:p>
            <a:pPr lvl="1">
              <a:spcBef>
                <a:spcPts val="600"/>
              </a:spcBef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Anxiété statistique chez les étudiants</a:t>
            </a: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Complexité de la matière elle-même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Mais, possible à relever!!</a:t>
            </a: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Prof: moins de formalisme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mathémat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&amp; plus d’illustrations pratiques</a:t>
            </a:r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Étudiants: connaissances </a:t>
            </a:r>
            <a:r>
              <a:rPr lang="fr-FR" sz="2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mathémat</a:t>
            </a: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&amp; méthodologiques de base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Une nécessité incontournable!!!</a:t>
            </a:r>
          </a:p>
          <a:p>
            <a:pPr lvl="1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Dans le cadre de votre projet de recherche quantitative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Des professions multiples reposent sur les statistiques sociales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</a:pPr>
            <a:r>
              <a:rPr lang="fr-FR" sz="2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statistiques sociales comme fondement de la prise de décision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2</a:t>
            </a:fld>
            <a:endParaRPr lang="fr-FR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fld id="{B6BBC72F-B397-4AC6-B684-4841497DDC98}" type="datetime12">
              <a:rPr lang="fr-F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8:12 </a:t>
            </a:fld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8"/>
            </p:custDataLst>
          </p:nvPr>
        </p:nvSpPr>
        <p:spPr>
          <a:xfrm>
            <a:off x="0" y="59842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spc="-150" dirty="0"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rPr>
              <a:t>Présentation générale du cours </a:t>
            </a:r>
            <a:endParaRPr kumimoji="0" lang="fr-FR" sz="3600" i="0" u="none" strike="noStrike" kern="1200" cap="none" spc="-150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5" name="Rectangle 2"/>
          <p:cNvSpPr txBox="1">
            <a:spLocks noChangeArrowheads="1"/>
          </p:cNvSpPr>
          <p:nvPr>
            <p:custDataLst>
              <p:tags r:id="rId9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Enseignement</a:t>
            </a:r>
            <a:r>
              <a:rPr kumimoji="0" lang="fr-FR" sz="3000" i="0" u="none" strike="noStrike" kern="1200" cap="none" normalizeH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&amp; apprentissage des statistiques</a:t>
            </a:r>
            <a:endParaRPr kumimoji="0" lang="fr-FR" sz="3000" i="0" u="none" strike="noStrike" kern="1200" cap="none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5846445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10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1000" fill="hold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  <a:tabLst/>
              <a:defRPr/>
            </a:pPr>
            <a:endParaRPr kumimoji="0" lang="en-CA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Arial" pitchFamily="34" charset="0"/>
              <a:buChar char="•"/>
            </a:pPr>
            <a:endParaRPr kumimoji="0" lang="en-CA" dirty="0">
              <a:latin typeface="+mn-lt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" pitchFamily="2" charset="2"/>
              <a:buChar char="§"/>
            </a:pPr>
            <a:endParaRPr kumimoji="0" lang="en-CA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L="0" marR="45720" lvl="0" indent="0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>
                <a:schemeClr val="accent3"/>
              </a:buClr>
              <a:buSzPct val="95000"/>
              <a:buFont typeface="Wingdings 2"/>
              <a:buNone/>
              <a:tabLst/>
              <a:defRPr/>
            </a:pPr>
            <a:endParaRPr kumimoji="0" lang="fr-FR" sz="26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  <a:p>
            <a:pPr lvl="1">
              <a:buClr>
                <a:schemeClr val="bg2">
                  <a:lumMod val="40000"/>
                  <a:lumOff val="60000"/>
                </a:schemeClr>
              </a:buClr>
            </a:pPr>
            <a:endParaRPr lang="en-CA" dirty="0"/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395536" y="2132856"/>
            <a:ext cx="8534182" cy="436797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 marL="457200" indent="-457200">
              <a:spcBef>
                <a:spcPts val="18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Comprendre le processus d’une recherche quantitative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Connaître les concepts de base: statistiques &amp; variables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Décrire des données: fréquences &amp; pourcentages, tendance centrale &amp; variation, tableaux bivariés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Inférer sur des données : inférence statistique, chi-carré, test t, ANOVA, régression &amp; test de la corrélation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Maîtriser des outils informatiques: Excel &amp; SPSS</a:t>
            </a:r>
          </a:p>
          <a:p>
            <a:pPr marL="457200" indent="-457200">
              <a:spcBef>
                <a:spcPts val="1200"/>
              </a:spcBef>
              <a:spcAft>
                <a:spcPts val="600"/>
              </a:spcAft>
              <a:buClr>
                <a:schemeClr val="accent3">
                  <a:lumMod val="60000"/>
                  <a:lumOff val="40000"/>
                </a:schemeClr>
              </a:buClr>
              <a:buSzPct val="100000"/>
              <a:buFont typeface="+mj-lt"/>
              <a:buAutoNum type="arabicPeriod"/>
            </a:pPr>
            <a:r>
              <a:rPr lang="fr-CA" sz="2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Savoir mener une réflexion critique sur les stat. sociales  </a:t>
            </a:r>
          </a:p>
          <a:p>
            <a:pPr marL="0" indent="0">
              <a:spcBef>
                <a:spcPts val="600"/>
              </a:spcBef>
              <a:spcAft>
                <a:spcPts val="600"/>
              </a:spcAft>
              <a:buClr>
                <a:schemeClr val="bg2">
                  <a:lumMod val="40000"/>
                  <a:lumOff val="60000"/>
                </a:schemeClr>
              </a:buClr>
              <a:buNone/>
            </a:pPr>
            <a:endParaRPr lang="fr-CA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/>
              <a:pPr/>
              <a:t>3</a:t>
            </a:fld>
            <a:endParaRPr lang="fr-FR"/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1892" y="6492875"/>
            <a:ext cx="2133600" cy="365125"/>
          </a:xfrm>
        </p:spPr>
        <p:txBody>
          <a:bodyPr/>
          <a:lstStyle/>
          <a:p>
            <a:fld id="{565912DF-BFB3-4BAF-B72D-2D1242348602}" type="datetime12">
              <a:rPr lang="fr-FR" sz="200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8:12 </a:t>
            </a:fld>
            <a:endParaRPr lang="fr-FR" sz="2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604868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i="0" u="none" strike="noStrike" kern="1200" cap="none" spc="-150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318864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79316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Objectifs d’apprentissage</a:t>
            </a:r>
          </a:p>
        </p:txBody>
      </p:sp>
    </p:spTree>
    <p:extLst>
      <p:ext uri="{BB962C8B-B14F-4D97-AF65-F5344CB8AC3E}">
        <p14:creationId xmlns:p14="http://schemas.microsoft.com/office/powerpoint/2010/main" val="18972178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  <a:defRPr/>
            </a:pPr>
            <a:endParaRPr kumimoji="0" lang="en-CA" sz="2600" dirty="0">
              <a:solidFill>
                <a:prstClr val="white"/>
              </a:solidFill>
              <a:latin typeface="Constantia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•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defRPr/>
            </a:pPr>
            <a:endParaRPr kumimoji="0" lang="fr-FR" sz="260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395536" y="1916832"/>
            <a:ext cx="8640960" cy="45840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8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Démarche pédagogique</a:t>
            </a: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Théorie:  11 présentations (capsules vidéos)</a:t>
            </a: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Pratique: 11 labos Web avec SPSS et Excel (capsules vidéos)</a:t>
            </a:r>
            <a:endParaRPr lang="fr-CA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en-CA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Rencontre Web pour discussion (Teams)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Volume de référence</a:t>
            </a:r>
          </a:p>
          <a:p>
            <a:pPr lvl="1">
              <a:spcBef>
                <a:spcPts val="0"/>
              </a:spcBef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Fox, W. 1999. </a:t>
            </a:r>
            <a:r>
              <a:rPr lang="fr-FR" sz="2000" i="1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Statistiques sociales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. Traduit par L. Imbeau</a:t>
            </a:r>
          </a:p>
          <a:p>
            <a:pPr>
              <a:spcBef>
                <a:spcPts val="18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Espace virtuel du cours (</a:t>
            </a:r>
            <a:r>
              <a:rPr lang="fr-FR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StudiUM</a:t>
            </a: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)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Contenu (plan, notes de cours, capsules, exercices corrigés, </a:t>
            </a:r>
            <a:r>
              <a:rPr lang="fr-FR" sz="20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TPs</a:t>
            </a: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…)</a:t>
            </a: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Test d’autoévaluation formative et sommative hebdomadaire (quiz)</a:t>
            </a:r>
          </a:p>
          <a:p>
            <a:pPr>
              <a:spcBef>
                <a:spcPts val="12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Un auxiliaire d’enseignement</a:t>
            </a:r>
            <a:endParaRPr lang="fr-FR" sz="2400" spc="-15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000" spc="-15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???</a:t>
            </a:r>
            <a:endParaRPr lang="fr-FR" sz="2000" dirty="0">
              <a:solidFill>
                <a:schemeClr val="tx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lvl="1">
              <a:spcBef>
                <a:spcPts val="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0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4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1892" y="6500835"/>
            <a:ext cx="2133600" cy="365125"/>
          </a:xfrm>
        </p:spPr>
        <p:txBody>
          <a:bodyPr/>
          <a:lstStyle/>
          <a:p>
            <a:fld id="{FCE9DD20-3995-4FB4-9A13-89DA5625DB55}" type="datetime12">
              <a:rPr lang="fr-FR" sz="2000" smtClean="0">
                <a:solidFill>
                  <a:srgbClr val="DBF5F9">
                    <a:shade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8:12 </a:t>
            </a:fld>
            <a:endParaRPr lang="fr-FR" sz="2000" dirty="0">
              <a:solidFill>
                <a:srgbClr val="DBF5F9">
                  <a:shade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548680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fr-FR" sz="3600" spc="-150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271669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32121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Moyens</a:t>
            </a:r>
            <a:r>
              <a:rPr kumimoji="0" lang="fr-FR" sz="3000" i="0" u="none" strike="noStrike" kern="1200" cap="none" normalizeH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 mobilisés</a:t>
            </a:r>
            <a:endParaRPr kumimoji="0" lang="fr-FR" sz="3000" i="0" u="none" strike="noStrike" kern="1200" cap="none" normalizeH="0" baseline="0" noProof="0" dirty="0">
              <a:ln>
                <a:noFill/>
              </a:ln>
              <a:solidFill>
                <a:schemeClr val="accent3">
                  <a:tint val="90000"/>
                  <a:satMod val="120000"/>
                </a:schemeClr>
              </a:solidFill>
              <a:effectLst>
                <a:outerShdw blurRad="38100" dist="25400" dir="5400000" algn="tl" rotWithShape="0">
                  <a:srgbClr val="000000">
                    <a:alpha val="43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387121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Espace réservé du texte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928662" y="1785926"/>
            <a:ext cx="7772400" cy="4500594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  <a:defRPr/>
            </a:pPr>
            <a:endParaRPr kumimoji="0" lang="en-CA" sz="2600" dirty="0">
              <a:solidFill>
                <a:prstClr val="white"/>
              </a:solidFill>
              <a:latin typeface="Constantia"/>
            </a:endParaRPr>
          </a:p>
          <a:p>
            <a:pPr marR="45720" lvl="1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Arial" pitchFamily="34" charset="0"/>
              <a:buChar char="•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" pitchFamily="2" charset="2"/>
              <a:buChar char="§"/>
            </a:pPr>
            <a:endParaRPr kumimoji="0" lang="en-CA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7" name="Espace réservé du text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928662" y="1785926"/>
            <a:ext cx="7772400" cy="2114550"/>
          </a:xfrm>
          <a:prstGeom prst="rect">
            <a:avLst/>
          </a:prstGeom>
        </p:spPr>
        <p:txBody>
          <a:bodyPr vert="horz" lIns="0" rIns="18288">
            <a:normAutofit/>
          </a:bodyPr>
          <a:lstStyle/>
          <a:p>
            <a:pPr marR="45720" fontAlgn="auto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/>
              <a:buNone/>
              <a:defRPr/>
            </a:pPr>
            <a:endParaRPr kumimoji="0" lang="fr-FR" sz="2600" dirty="0">
              <a:solidFill>
                <a:prstClr val="white"/>
              </a:solidFill>
              <a:latin typeface="Constantia"/>
            </a:endParaRPr>
          </a:p>
        </p:txBody>
      </p:sp>
      <p:sp>
        <p:nvSpPr>
          <p:cNvPr id="18" name="Espace réservé du texte 2"/>
          <p:cNvSpPr>
            <a:spLocks noGrp="1"/>
          </p:cNvSpPr>
          <p:nvPr>
            <p:custDataLst>
              <p:tags r:id="rId3"/>
            </p:custDataLst>
          </p:nvPr>
        </p:nvSpPr>
        <p:spPr bwMode="auto">
          <a:xfrm>
            <a:off x="685800" y="1785926"/>
            <a:ext cx="7772400" cy="42862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  <a:p>
            <a:pPr lvl="1">
              <a:buClr>
                <a:srgbClr val="04617B">
                  <a:lumMod val="40000"/>
                  <a:lumOff val="60000"/>
                </a:srgbClr>
              </a:buClr>
            </a:pPr>
            <a:endParaRPr lang="en-CA" dirty="0">
              <a:solidFill>
                <a:prstClr val="white"/>
              </a:solidFill>
            </a:endParaRPr>
          </a:p>
        </p:txBody>
      </p:sp>
      <p:sp>
        <p:nvSpPr>
          <p:cNvPr id="11" name="Espace réservé du texte 2"/>
          <p:cNvSpPr>
            <a:spLocks noGrp="1"/>
          </p:cNvSpPr>
          <p:nvPr>
            <p:custDataLst>
              <p:tags r:id="rId4"/>
            </p:custDataLst>
          </p:nvPr>
        </p:nvSpPr>
        <p:spPr bwMode="auto">
          <a:xfrm>
            <a:off x="395536" y="2060849"/>
            <a:ext cx="8424936" cy="44399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90000"/>
              <a:buFont typeface="Wingdings" pitchFamily="2" charset="2"/>
              <a:buChar char="n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SzPct val="75000"/>
              <a:buFont typeface="Wingdings" pitchFamily="2" charset="2"/>
              <a:buChar char="v"/>
              <a:defRPr sz="3200">
                <a:solidFill>
                  <a:schemeClr val="tx1"/>
                </a:solidFill>
                <a:latin typeface="+mn-lt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Clr>
                <a:schemeClr val="tx2"/>
              </a:buClr>
              <a:buChar char="–"/>
              <a:defRPr sz="32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spcBef>
                <a:spcPts val="1200"/>
              </a:spcBef>
              <a:spcAft>
                <a:spcPts val="600"/>
              </a:spcAft>
              <a:buClr>
                <a:srgbClr val="04617B">
                  <a:lumMod val="40000"/>
                  <a:lumOff val="60000"/>
                </a:srgbClr>
              </a:buClr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  <a:p>
            <a:pPr>
              <a:spcBef>
                <a:spcPts val="18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</a:t>
            </a:r>
            <a:r>
              <a:rPr lang="fr-FR" sz="2400" dirty="0" err="1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TPs</a:t>
            </a: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peuvent être réalisés en équipe de trois au max</a:t>
            </a:r>
          </a:p>
          <a:p>
            <a:pPr>
              <a:spcBef>
                <a:spcPts val="6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</a:pPr>
            <a:r>
              <a:rPr lang="fr-FR" sz="24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Les examens et quiz sont individuels</a:t>
            </a:r>
          </a:p>
          <a:p>
            <a:pPr marL="0" indent="0">
              <a:spcBef>
                <a:spcPts val="1200"/>
              </a:spcBef>
              <a:spcAft>
                <a:spcPts val="0"/>
              </a:spcAft>
              <a:buClr>
                <a:srgbClr val="04617B">
                  <a:lumMod val="40000"/>
                  <a:lumOff val="60000"/>
                </a:srgbClr>
              </a:buClr>
              <a:buNone/>
            </a:pPr>
            <a:r>
              <a:rPr lang="fr-FR" sz="2000" dirty="0"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itchFamily="34" charset="0"/>
                <a:cs typeface="Arial" pitchFamily="34" charset="0"/>
              </a:rPr>
              <a:t>      </a:t>
            </a:r>
            <a:endParaRPr lang="fr-FR" sz="2400" dirty="0">
              <a:solidFill>
                <a:prstClr val="white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Espace réservé du numéro de diapositive 13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0E8BC1D6-906C-4B40-99AE-5BD2D4C3F0C6}" type="slidenum">
              <a:rPr lang="fr-FR" smtClean="0">
                <a:solidFill>
                  <a:srgbClr val="DBF5F9">
                    <a:shade val="90000"/>
                  </a:srgbClr>
                </a:solidFill>
              </a:rPr>
              <a:pPr/>
              <a:t>5</a:t>
            </a:fld>
            <a:endParaRPr lang="fr-FR">
              <a:solidFill>
                <a:srgbClr val="DBF5F9">
                  <a:shade val="90000"/>
                </a:srgbClr>
              </a:solidFill>
            </a:endParaRPr>
          </a:p>
        </p:txBody>
      </p:sp>
      <p:sp>
        <p:nvSpPr>
          <p:cNvPr id="19" name="Espace réservé de la date 18"/>
          <p:cNvSpPr>
            <a:spLocks noGrp="1"/>
          </p:cNvSpPr>
          <p:nvPr>
            <p:ph type="dt" sz="half" idx="10"/>
            <p:custDataLst>
              <p:tags r:id="rId6"/>
            </p:custDataLst>
          </p:nvPr>
        </p:nvSpPr>
        <p:spPr>
          <a:xfrm>
            <a:off x="467544" y="6492875"/>
            <a:ext cx="2133600" cy="365125"/>
          </a:xfrm>
        </p:spPr>
        <p:txBody>
          <a:bodyPr/>
          <a:lstStyle/>
          <a:p>
            <a:fld id="{2FCC347D-E0AA-46A4-9E20-60C26DE19023}" type="datetime12">
              <a:rPr lang="fr-FR" sz="2000" smtClean="0">
                <a:solidFill>
                  <a:srgbClr val="DBF5F9">
                    <a:shade val="90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8:12 </a:t>
            </a:fld>
            <a:endParaRPr lang="fr-FR" sz="2000" dirty="0">
              <a:solidFill>
                <a:srgbClr val="DBF5F9">
                  <a:shade val="90000"/>
                </a:srgb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22" name="Rectangle 2"/>
          <p:cNvSpPr txBox="1">
            <a:spLocks noChangeArrowheads="1"/>
          </p:cNvSpPr>
          <p:nvPr>
            <p:custDataLst>
              <p:tags r:id="rId7"/>
            </p:custDataLst>
          </p:nvPr>
        </p:nvSpPr>
        <p:spPr>
          <a:xfrm>
            <a:off x="0" y="586916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kumimoji="0" lang="fr-FR" sz="3600" spc="-150" dirty="0">
                <a:solidFill>
                  <a:srgbClr val="0BD0D9">
                    <a:tint val="90000"/>
                    <a:satMod val="120000"/>
                  </a:srgb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</a:rPr>
              <a:t>Présentation générale du cours</a:t>
            </a:r>
          </a:p>
        </p:txBody>
      </p:sp>
      <p:cxnSp>
        <p:nvCxnSpPr>
          <p:cNvPr id="15" name="Connecteur droit 14"/>
          <p:cNvCxnSpPr/>
          <p:nvPr>
            <p:custDataLst>
              <p:tags r:id="rId8"/>
            </p:custDataLst>
          </p:nvPr>
        </p:nvCxnSpPr>
        <p:spPr>
          <a:xfrm>
            <a:off x="0" y="1281327"/>
            <a:ext cx="9149652" cy="0"/>
          </a:xfrm>
          <a:prstGeom prst="line">
            <a:avLst/>
          </a:prstGeom>
          <a:ln w="76200"/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20" name="Connecteur droit 19"/>
          <p:cNvCxnSpPr/>
          <p:nvPr>
            <p:custDataLst>
              <p:tags r:id="rId9"/>
            </p:custDataLst>
          </p:nvPr>
        </p:nvCxnSpPr>
        <p:spPr>
          <a:xfrm>
            <a:off x="0" y="1341779"/>
            <a:ext cx="9144000" cy="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3"/>
          </a:lnRef>
          <a:fillRef idx="0">
            <a:schemeClr val="accent3"/>
          </a:fillRef>
          <a:effectRef idx="0">
            <a:schemeClr val="accent3"/>
          </a:effectRef>
          <a:fontRef idx="minor">
            <a:schemeClr val="tx1"/>
          </a:fontRef>
        </p:style>
      </p:cxnSp>
      <p:sp>
        <p:nvSpPr>
          <p:cNvPr id="21" name="Rectangle 2"/>
          <p:cNvSpPr txBox="1">
            <a:spLocks noChangeArrowheads="1"/>
          </p:cNvSpPr>
          <p:nvPr>
            <p:custDataLst>
              <p:tags r:id="rId10"/>
            </p:custDataLst>
          </p:nvPr>
        </p:nvSpPr>
        <p:spPr>
          <a:xfrm>
            <a:off x="0" y="1128682"/>
            <a:ext cx="9144000" cy="657244"/>
          </a:xfrm>
          <a:prstGeom prst="rect">
            <a:avLst/>
          </a:prstGeom>
          <a:noFill/>
          <a:ln>
            <a:noFill/>
          </a:ln>
          <a:scene3d>
            <a:camera prst="orthographicFront"/>
            <a:lightRig rig="freezing" dir="t">
              <a:rot lat="0" lon="0" rev="5640000"/>
            </a:lightRig>
          </a:scene3d>
          <a:sp3d/>
        </p:spPr>
        <p:txBody>
          <a:bodyPr vert="horz" lIns="0" tIns="0" rIns="18288" bIns="0" anchor="b">
            <a:noAutofit/>
            <a:flatTx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000" i="0" u="none" strike="noStrike" kern="1200" cap="none" normalizeH="0" baseline="0" noProof="0" dirty="0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Modalités d’évaluation</a:t>
            </a:r>
          </a:p>
        </p:txBody>
      </p:sp>
      <p:graphicFrame>
        <p:nvGraphicFramePr>
          <p:cNvPr id="2" name="Tableau 1">
            <a:extLst>
              <a:ext uri="{FF2B5EF4-FFF2-40B4-BE49-F238E27FC236}">
                <a16:creationId xmlns:a16="http://schemas.microsoft.com/office/drawing/2014/main" id="{EC7FD007-F732-485B-BE13-48819650702C}"/>
              </a:ext>
            </a:extLst>
          </p:cNvPr>
          <p:cNvGraphicFramePr>
            <a:graphicFrameLocks noGrp="1"/>
          </p:cNvGraphicFramePr>
          <p:nvPr/>
        </p:nvGraphicFramePr>
        <p:xfrm>
          <a:off x="0" y="2115892"/>
          <a:ext cx="9144000" cy="296035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71800">
                  <a:extLst>
                    <a:ext uri="{9D8B030D-6E8A-4147-A177-3AD203B41FA5}">
                      <a16:colId xmlns:a16="http://schemas.microsoft.com/office/drawing/2014/main" val="1882750404"/>
                    </a:ext>
                  </a:extLst>
                </a:gridCol>
                <a:gridCol w="2448272">
                  <a:extLst>
                    <a:ext uri="{9D8B030D-6E8A-4147-A177-3AD203B41FA5}">
                      <a16:colId xmlns:a16="http://schemas.microsoft.com/office/drawing/2014/main" val="2396152026"/>
                    </a:ext>
                  </a:extLst>
                </a:gridCol>
                <a:gridCol w="2376264">
                  <a:extLst>
                    <a:ext uri="{9D8B030D-6E8A-4147-A177-3AD203B41FA5}">
                      <a16:colId xmlns:a16="http://schemas.microsoft.com/office/drawing/2014/main" val="461459968"/>
                    </a:ext>
                  </a:extLst>
                </a:gridCol>
                <a:gridCol w="1547664">
                  <a:extLst>
                    <a:ext uri="{9D8B030D-6E8A-4147-A177-3AD203B41FA5}">
                      <a16:colId xmlns:a16="http://schemas.microsoft.com/office/drawing/2014/main" val="878983249"/>
                    </a:ext>
                  </a:extLst>
                </a:gridCol>
              </a:tblGrid>
              <a:tr h="76599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Évaluations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de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disponibilité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Date de 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remise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 err="1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Pondéra-tion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67081556"/>
                  </a:ext>
                </a:extLst>
              </a:tr>
              <a:tr h="5277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 Quiz (2 à 11)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Après chaque leçon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Une semaine après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20%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51468840"/>
                  </a:ext>
                </a:extLst>
              </a:tr>
              <a:tr h="370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TP1</a:t>
                      </a:r>
                      <a:endParaRPr lang="fr-CA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21 mai (17h)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 juin (23h59)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43829519"/>
                  </a:ext>
                </a:extLst>
              </a:tr>
              <a:tr h="39217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Examen intra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juin (13h)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18 juin (17h)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70337551"/>
                  </a:ext>
                </a:extLst>
              </a:tr>
              <a:tr h="370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TP2</a:t>
                      </a:r>
                      <a:endParaRPr lang="fr-CA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juillet (17h)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 juillet (23h59)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15%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19350722"/>
                  </a:ext>
                </a:extLst>
              </a:tr>
              <a:tr h="370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Examen final</a:t>
                      </a:r>
                      <a:endParaRPr lang="fr-CA" sz="2000" b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juillet (13h)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30 juillet (17h)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25%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36859204"/>
                  </a:ext>
                </a:extLst>
              </a:tr>
              <a:tr h="370359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b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</a:t>
                      </a:r>
                      <a:endParaRPr lang="fr-CA" sz="2000" b="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--</a:t>
                      </a:r>
                      <a:endParaRPr lang="fr-CA" sz="200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 100%</a:t>
                      </a:r>
                      <a:endParaRPr lang="fr-CA" sz="2000" dirty="0"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650944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839574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4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8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9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5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6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7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UM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Débit">
  <a:themeElements>
    <a:clrScheme name="Débit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Débit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Débit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20214</TotalTime>
  <Words>390</Words>
  <Application>Microsoft Office PowerPoint</Application>
  <PresentationFormat>Affichage à l'écran (4:3)</PresentationFormat>
  <Paragraphs>111</Paragraphs>
  <Slides>5</Slides>
  <Notes>5</Notes>
  <HiddenSlides>0</HiddenSlides>
  <MMClips>0</MMClips>
  <ScaleCrop>false</ScaleCrop>
  <HeadingPairs>
    <vt:vector size="6" baseType="variant">
      <vt:variant>
        <vt:lpstr>Polices utilisées</vt:lpstr>
      </vt:variant>
      <vt:variant>
        <vt:i4>5</vt:i4>
      </vt:variant>
      <vt:variant>
        <vt:lpstr>Thème</vt:lpstr>
      </vt:variant>
      <vt:variant>
        <vt:i4>2</vt:i4>
      </vt:variant>
      <vt:variant>
        <vt:lpstr>Titres des diapositives</vt:lpstr>
      </vt:variant>
      <vt:variant>
        <vt:i4>5</vt:i4>
      </vt:variant>
    </vt:vector>
  </HeadingPairs>
  <TitlesOfParts>
    <vt:vector size="12" baseType="lpstr">
      <vt:lpstr>Arial</vt:lpstr>
      <vt:lpstr>Calibri</vt:lpstr>
      <vt:lpstr>Constantia</vt:lpstr>
      <vt:lpstr>Wingdings</vt:lpstr>
      <vt:lpstr>Wingdings 2</vt:lpstr>
      <vt:lpstr>Débit</vt:lpstr>
      <vt:lpstr>1_Débit</vt:lpstr>
      <vt:lpstr>SOL 1020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Chapitre 3</dc:title>
  <dc:creator>El Hadj TOURE</dc:creator>
  <cp:lastModifiedBy>El Hadj Touré</cp:lastModifiedBy>
  <cp:revision>3121</cp:revision>
  <cp:lastPrinted>2020-05-19T22:21:35Z</cp:lastPrinted>
  <dcterms:created xsi:type="dcterms:W3CDTF">2010-07-12T19:00:43Z</dcterms:created>
  <dcterms:modified xsi:type="dcterms:W3CDTF">2023-04-05T12:13:12Z</dcterms:modified>
</cp:coreProperties>
</file>