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</p:sldMasterIdLst>
  <p:notesMasterIdLst>
    <p:notesMasterId r:id="rId8"/>
  </p:notesMasterIdLst>
  <p:handoutMasterIdLst>
    <p:handoutMasterId r:id="rId9"/>
  </p:handoutMasterIdLst>
  <p:sldIdLst>
    <p:sldId id="813" r:id="rId3"/>
    <p:sldId id="874" r:id="rId4"/>
    <p:sldId id="875" r:id="rId5"/>
    <p:sldId id="876" r:id="rId6"/>
    <p:sldId id="877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99CC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93617" autoAdjust="0"/>
  </p:normalViewPr>
  <p:slideViewPr>
    <p:cSldViewPr>
      <p:cViewPr varScale="1">
        <p:scale>
          <a:sx n="80" d="100"/>
          <a:sy n="80" d="100"/>
        </p:scale>
        <p:origin x="141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95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49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41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54399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73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066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66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4833-AF7A-47C1-BE08-2BA8E22B7BEB}" type="datetime12">
              <a:rPr lang="fr-FR" smtClean="0"/>
              <a:t>8:12 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7D09-080A-486F-8F2C-257430D63DD8}" type="datetime12">
              <a:rPr lang="fr-FR" smtClean="0"/>
              <a:t>8:12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A2CE-4398-46E7-AC8A-0543EA91969E}" type="datetime12">
              <a:rPr lang="fr-FR" smtClean="0"/>
              <a:t>8:12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FF0-7DB8-4C4F-ADEA-0287F3F69200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6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78FB-FABC-4AF3-BC2F-257FFC2DF53A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83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C329-A91D-449E-895A-95289D0DFAE0}" type="datetime12">
              <a:rPr lang="fr-FR" smtClean="0">
                <a:solidFill>
                  <a:srgbClr val="DBF5F9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48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8CB5-F564-4203-9F5B-7FF4CA6058F5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3B4-0EEA-4C03-86F4-2763794DD924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3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D5B-7CC8-4ECC-BAC3-0F6AB4F43817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1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9B1A-6A2B-463D-AF34-2EA1DA0BAC54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21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5672-D540-40EA-B1C4-FA989F53A970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8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1C17-AB63-4717-B99C-D1CC0F79E12C}" type="datetime12">
              <a:rPr lang="fr-FR" smtClean="0"/>
              <a:t>8:12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DCD2-E64C-4140-AC08-153C225B016C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61418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8275-BDBF-4D20-8EE1-2C1A5ECDF281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97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F0C9-FACA-46F3-A054-CB5D78F36DDC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59F-FAE4-45D1-9205-96618E8FDF82}" type="datetime12">
              <a:rPr lang="fr-FR" smtClean="0"/>
              <a:t>8:12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CA84-D6DE-4E5B-A34E-6C7A7AD607B5}" type="datetime12">
              <a:rPr lang="fr-FR" smtClean="0"/>
              <a:t>8:12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7622-9402-4FDA-9860-3805040391D0}" type="datetime12">
              <a:rPr lang="fr-FR" smtClean="0"/>
              <a:t>8:12 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7C58-CD0C-47C1-ABE4-41B62F3FE63F}" type="datetime12">
              <a:rPr lang="fr-FR" smtClean="0"/>
              <a:t>8:12 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C7E2-2AF4-415D-A246-71FAD3D194ED}" type="datetime12">
              <a:rPr lang="fr-FR" smtClean="0"/>
              <a:t>8:12 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80FB-EFD9-40F1-9F27-D9707360C203}" type="datetime12">
              <a:rPr lang="fr-FR" smtClean="0"/>
              <a:t>8:12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6C45-3E9A-4275-8830-CB75FB942C38}" type="datetime12">
              <a:rPr lang="fr-FR" smtClean="0"/>
              <a:t>8:12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342D7-D9DD-4C76-9FBF-48B63293F30F}" type="datetime12">
              <a:rPr lang="fr-FR" smtClean="0"/>
              <a:t>8:12 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8A92F-8D35-4FB5-9999-08437D3C6B20}" type="datetime12">
              <a:rPr lang="fr-FR" smtClean="0">
                <a:solidFill>
                  <a:srgbClr val="04617B">
                    <a:shade val="90000"/>
                  </a:srgbClr>
                </a:solidFill>
              </a:rPr>
              <a:t>8:12 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88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12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2910" y="1428736"/>
            <a:ext cx="7745514" cy="1057268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r>
              <a:rPr lang="en-CA" sz="4000" b="0" dirty="0"/>
              <a:t>SOL 1020</a:t>
            </a:r>
            <a:endParaRPr lang="fr-FR" sz="4000" b="0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7544" y="3262878"/>
            <a:ext cx="7932184" cy="2786082"/>
          </a:xfrm>
          <a:noFill/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Introduction à la statistique sociale</a:t>
            </a:r>
          </a:p>
          <a:p>
            <a:pPr>
              <a:spcBef>
                <a:spcPts val="0"/>
              </a:spcBef>
            </a:pP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©</a:t>
            </a: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El Hadj Touré</a:t>
            </a: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Ph. D. Sociologie</a:t>
            </a: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Département de sociologie</a:t>
            </a:r>
          </a:p>
          <a:p>
            <a:pPr>
              <a:spcBef>
                <a:spcPts val="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de Montréal</a:t>
            </a:r>
          </a:p>
          <a:p>
            <a:pPr>
              <a:spcBef>
                <a:spcPts val="0"/>
              </a:spcBef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1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9C2F695A-64AB-44F2-B0DA-ECFA6EB96FCA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8:12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461892" y="2780928"/>
            <a:ext cx="868210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456240" y="2841380"/>
            <a:ext cx="868210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Espace réservé du text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95536" y="1988840"/>
            <a:ext cx="86409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défi en sciences sociales!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Anxiété statistique chez les étudiants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Complexité de la matière elle-même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Mais, possible à relever!!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Prof: moins de formalisme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mathémat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&amp; plus d’illustrations pratiques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Étudiants: connaissances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mathémat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&amp; méthodologiques de base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nécessité incontournable!!!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Dans le cadre de votre projet de recherche quantitative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professions multiples reposent sur les statistiques sociales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sociales comme fondement de la prise de décision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B6BBC72F-B397-4AC6-B684-4841497DDC98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8:12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59842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Présentation générale du cours 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Enseignement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&amp; apprentissage des statistiques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464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132856"/>
            <a:ext cx="8534182" cy="43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Comprendre le processus d’une recherche quantitative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Connaître les concepts de base: statistiques &amp; variables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 des données: fréquences &amp; pourcentages, tendance centrale &amp; variation, tableaux bivariés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Inférer sur des données : inférence statistique, chi-carré, test t, ANOVA, régression &amp; test de la corrélation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Maîtriser des outils informatiques: Excel &amp; SPSS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mener une réflexion critique sur les stat. sociales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492875"/>
            <a:ext cx="2133600" cy="365125"/>
          </a:xfrm>
        </p:spPr>
        <p:txBody>
          <a:bodyPr/>
          <a:lstStyle/>
          <a:p>
            <a:fld id="{565912DF-BFB3-4BAF-B72D-2D1242348602}" type="datetime12">
              <a:rPr lang="fr-F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8:12 </a:t>
            </a:fld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6048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318864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7931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Objectifs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189721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1916832"/>
            <a:ext cx="864096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Démarche pédagogique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Théorie:  11 présentations (capsules vidéos)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Pratique: 11 labos Web avec SPSS et Excel (capsules vidéos)</a:t>
            </a:r>
            <a:endParaRPr lang="fr-CA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en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Rencontre Web pour discussion (Teams)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Volume de référence</a:t>
            </a:r>
          </a:p>
          <a:p>
            <a:pPr lvl="1">
              <a:spcBef>
                <a:spcPts val="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Fox, W. 1999. </a:t>
            </a:r>
            <a:r>
              <a:rPr lang="fr-FR" sz="2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sociales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Traduit par L. Imbeau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Espace virtuel du cours (</a:t>
            </a:r>
            <a:r>
              <a:rPr lang="fr-FR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StudiUM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Contenu (plan, notes de cours, capsules, exercices corrigés, </a:t>
            </a:r>
            <a:r>
              <a:rPr lang="fr-FR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TPs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d’autoévaluation formative et sommative hebdomadaire (quiz)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auxiliaire d’enseignement</a:t>
            </a:r>
            <a:endParaRPr lang="fr-FR" sz="2400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???</a:t>
            </a:r>
            <a:endParaRPr lang="fr-F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1892" y="6500835"/>
            <a:ext cx="2133600" cy="365125"/>
          </a:xfrm>
        </p:spPr>
        <p:txBody>
          <a:bodyPr/>
          <a:lstStyle/>
          <a:p>
            <a:fld id="{FCE9DD20-3995-4FB4-9A13-89DA5625DB55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8:12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48680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71669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32121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Moyens</a:t>
            </a:r>
            <a:r>
              <a:rPr kumimoji="0" lang="fr-FR" sz="3000" i="0" u="none" strike="noStrike" kern="1200" cap="none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mobilisés</a:t>
            </a:r>
            <a:endParaRPr kumimoji="0" lang="fr-FR" sz="3000" i="0" u="none" strike="noStrike" kern="1200" cap="none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1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6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solidFill>
                <a:prstClr val="white"/>
              </a:solidFill>
              <a:latin typeface="Constantia"/>
            </a:endParaRPr>
          </a:p>
          <a:p>
            <a:pPr marR="45720" lv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itchFamily="34" charset="0"/>
              <a:buChar char="•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§"/>
            </a:pPr>
            <a:endParaRPr kumimoji="0" lang="en-CA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kumimoji="0" lang="fr-FR" sz="26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395536" y="2060849"/>
            <a:ext cx="8424936" cy="443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</a:t>
            </a:r>
            <a:r>
              <a:rPr lang="fr-FR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TPs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peuvent être réalisés en équipe de trois au max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examens et quiz sont individuels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5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fld id="{2FCC347D-E0AA-46A4-9E20-60C26DE19023}" type="datetime12">
              <a:rPr lang="fr-FR" sz="2000" smtClean="0">
                <a:solidFill>
                  <a:srgbClr val="DBF5F9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8:12 </a:t>
            </a:fld>
            <a:endParaRPr lang="fr-FR" sz="2000" dirty="0">
              <a:solidFill>
                <a:srgbClr val="DBF5F9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0" y="58691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Présentation générale du cours</a:t>
            </a:r>
          </a:p>
        </p:txBody>
      </p: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0" y="1281327"/>
            <a:ext cx="914965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34177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0" y="112868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i="0" u="none" strike="noStrike" kern="1200" cap="none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Modalités d’évaluation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C7FD007-F732-485B-BE13-48819650702C}"/>
              </a:ext>
            </a:extLst>
          </p:cNvPr>
          <p:cNvGraphicFramePr>
            <a:graphicFrameLocks noGrp="1"/>
          </p:cNvGraphicFramePr>
          <p:nvPr/>
        </p:nvGraphicFramePr>
        <p:xfrm>
          <a:off x="0" y="2115892"/>
          <a:ext cx="9144000" cy="2960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1800">
                  <a:extLst>
                    <a:ext uri="{9D8B030D-6E8A-4147-A177-3AD203B41FA5}">
                      <a16:colId xmlns:a16="http://schemas.microsoft.com/office/drawing/2014/main" val="188275040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396152026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61459968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878983249"/>
                    </a:ext>
                  </a:extLst>
                </a:gridCol>
              </a:tblGrid>
              <a:tr h="76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Évaluations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disponibilité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Pondéra-tion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081556"/>
                  </a:ext>
                </a:extLst>
              </a:tr>
              <a:tr h="52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Quiz (2 à 11)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chaque leçon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semaine après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468840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TP1</a:t>
                      </a:r>
                      <a:endParaRPr lang="fr-CA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mai (17h)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juin (23h59)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829519"/>
                  </a:ext>
                </a:extLst>
              </a:tr>
              <a:tr h="392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 intra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juin (13h)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juin (17h)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337551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TP2</a:t>
                      </a:r>
                      <a:endParaRPr lang="fr-CA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juillet (17h)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juillet (23h59)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350722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 final</a:t>
                      </a:r>
                      <a:endParaRPr lang="fr-CA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juillet (13h)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juillet (17h)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6859204"/>
                  </a:ext>
                </a:extLst>
              </a:tr>
              <a:tr h="370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CA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fr-CA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100%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09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5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20214</TotalTime>
  <Words>390</Words>
  <Application>Microsoft Office PowerPoint</Application>
  <PresentationFormat>Affichage à l'écran (4:3)</PresentationFormat>
  <Paragraphs>111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Wingdings</vt:lpstr>
      <vt:lpstr>Wingdings 2</vt:lpstr>
      <vt:lpstr>Débit</vt:lpstr>
      <vt:lpstr>1_Débit</vt:lpstr>
      <vt:lpstr>SOL 1020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El Hadj Touré</cp:lastModifiedBy>
  <cp:revision>3121</cp:revision>
  <cp:lastPrinted>2020-05-19T22:21:35Z</cp:lastPrinted>
  <dcterms:created xsi:type="dcterms:W3CDTF">2010-07-12T19:00:43Z</dcterms:created>
  <dcterms:modified xsi:type="dcterms:W3CDTF">2023-04-05T12:13:12Z</dcterms:modified>
</cp:coreProperties>
</file>